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mp3" ContentType="audio/mp3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89" r:id="rId4"/>
    <p:sldId id="290" r:id="rId5"/>
    <p:sldId id="285" r:id="rId6"/>
    <p:sldId id="287" r:id="rId7"/>
    <p:sldId id="270" r:id="rId8"/>
  </p:sldIdLst>
  <p:sldSz cx="9144000" cy="5143500" type="screen16x9"/>
  <p:notesSz cx="6858000" cy="9144000"/>
  <p:embeddedFontLst>
    <p:embeddedFont>
      <p:font typeface="DFPOP1-W9" charset="-128"/>
      <p:regular r:id="rId10"/>
    </p:embeddedFont>
    <p:embeddedFont>
      <p:font typeface="楷体" pitchFamily="49" charset="-122"/>
      <p:regular r:id="rId11"/>
    </p:embeddedFont>
    <p:embeddedFont>
      <p:font typeface="微软雅黑" pitchFamily="34" charset="-122"/>
      <p:regular r:id="rId12"/>
      <p:bold r:id="rId13"/>
    </p:embeddedFont>
    <p:embeddedFont>
      <p:font typeface="Calibri" pitchFamily="34" charset="0"/>
      <p:regular r:id="rId14"/>
      <p:bold r:id="rId15"/>
      <p:italic r:id="rId16"/>
      <p:boldItalic r:id="rId17"/>
    </p:embeddedFont>
  </p:embeddedFont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EB6883"/>
    <a:srgbClr val="B7471F"/>
    <a:srgbClr val="DD6236"/>
    <a:srgbClr val="F8B95D"/>
    <a:srgbClr val="73455F"/>
    <a:srgbClr val="A86C8F"/>
    <a:srgbClr val="C41A3E"/>
    <a:srgbClr val="E38C0B"/>
    <a:srgbClr val="5B9BD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3688" autoAdjust="0"/>
    <p:restoredTop sz="95768" autoAdjust="0"/>
  </p:normalViewPr>
  <p:slideViewPr>
    <p:cSldViewPr snapToGrid="0">
      <p:cViewPr varScale="1">
        <p:scale>
          <a:sx n="71" d="100"/>
          <a:sy n="71" d="100"/>
        </p:scale>
        <p:origin x="-90" y="-228"/>
      </p:cViewPr>
      <p:guideLst>
        <p:guide orient="horz" pos="1639"/>
        <p:guide pos="289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10" Type="http://schemas.openxmlformats.org/officeDocument/2006/relationships/font" Target="fonts/font1.fntdata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font" Target="fonts/font5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48B9ED-4FA8-457A-8C95-9715E766FCF6}" type="datetimeFigureOut">
              <a:rPr lang="zh-CN" altLang="en-US" smtClean="0"/>
              <a:pPr/>
              <a:t>2019/11/6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F60432-858A-4F24-8214-B61DB53ED13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517" y="180390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 userDrawn="1"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 userDrawn="1"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 userDrawn="1"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 userDrawn="1"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 userDrawn="1"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6751" b="10439"/>
          <a:stretch>
            <a:fillRect/>
          </a:stretch>
        </p:blipFill>
        <p:spPr>
          <a:xfrm>
            <a:off x="0" y="2486025"/>
            <a:ext cx="9144000" cy="2657475"/>
          </a:xfrm>
          <a:prstGeom prst="rect">
            <a:avLst/>
          </a:prstGeom>
        </p:spPr>
      </p:pic>
      <p:pic>
        <p:nvPicPr>
          <p:cNvPr id="23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517" y="311019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 userDrawn="1"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 userDrawn="1"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18452" y="3813271"/>
            <a:ext cx="1882598" cy="1342037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2450" y="4412358"/>
            <a:ext cx="1719719" cy="731141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55705" y="0"/>
            <a:ext cx="2852389" cy="514350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58239" y="4439137"/>
            <a:ext cx="1793654" cy="716171"/>
          </a:xfrm>
          <a:prstGeom prst="rect">
            <a:avLst/>
          </a:prstGeom>
        </p:spPr>
      </p:pic>
      <p:pic>
        <p:nvPicPr>
          <p:cNvPr id="20" name="Picture 2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1517" y="279916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5" name="椭圆 4"/>
          <p:cNvSpPr/>
          <p:nvPr userDrawn="1"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 userDrawn="1"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 userDrawn="1"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2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-1680000">
            <a:off x="147299" y="-80411"/>
            <a:ext cx="60124" cy="707183"/>
          </a:xfrm>
          <a:prstGeom prst="rect">
            <a:avLst/>
          </a:prstGeom>
          <a:solidFill>
            <a:srgbClr val="B092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 userDrawn="1"/>
        </p:nvSpPr>
        <p:spPr>
          <a:xfrm rot="-1680000">
            <a:off x="511715" y="-271931"/>
            <a:ext cx="36000" cy="548424"/>
          </a:xfrm>
          <a:prstGeom prst="rect">
            <a:avLst/>
          </a:prstGeom>
          <a:solidFill>
            <a:srgbClr val="B092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3642" r="34062" b="10439"/>
          <a:stretch>
            <a:fillRect/>
          </a:stretch>
        </p:blipFill>
        <p:spPr>
          <a:xfrm>
            <a:off x="-1" y="4611425"/>
            <a:ext cx="7191375" cy="532076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57999" y="4729323"/>
            <a:ext cx="1095375" cy="437362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81695" y="4210049"/>
            <a:ext cx="1262305" cy="95663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9928532">
            <a:off x="-40446" y="286377"/>
            <a:ext cx="729378" cy="713288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9928532">
            <a:off x="427917" y="52768"/>
            <a:ext cx="429171" cy="419704"/>
          </a:xfrm>
          <a:prstGeom prst="rect">
            <a:avLst/>
          </a:prstGeom>
        </p:spPr>
      </p:pic>
      <p:pic>
        <p:nvPicPr>
          <p:cNvPr id="24" name="Picture 2"/>
          <p:cNvPicPr>
            <a:picLocks noChangeAspect="1" noChangeArrowheads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960178" y="261256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933D16-1A11-400B-A8CC-34FD56FEFD51}" type="datetimeFigureOut">
              <a:rPr lang="zh-CN" altLang="en-US" smtClean="0"/>
              <a:pPr/>
              <a:t>2019/11/6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media" Target="../media/media1.mp3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0.png"/><Relationship Id="rId2" Type="http://schemas.openxmlformats.org/officeDocument/2006/relationships/video" Target="NULL" TargetMode="External"/><Relationship Id="rId1" Type="http://schemas.openxmlformats.org/officeDocument/2006/relationships/tags" Target="../tags/tag1.xml"/><Relationship Id="rId6" Type="http://schemas.openxmlformats.org/officeDocument/2006/relationships/image" Target="../media/image2.png"/><Relationship Id="rId5" Type="http://schemas.openxmlformats.org/officeDocument/2006/relationships/image" Target="../media/image9.png"/><Relationship Id="rId10" Type="http://schemas.openxmlformats.org/officeDocument/2006/relationships/image" Target="../media/image12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0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87643" y="-832933"/>
            <a:ext cx="2143021" cy="377089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6751"/>
          <a:stretch>
            <a:fillRect/>
          </a:stretch>
        </p:blipFill>
        <p:spPr>
          <a:xfrm>
            <a:off x="0" y="2105025"/>
            <a:ext cx="9144000" cy="303847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9148" b="13737"/>
          <a:stretch>
            <a:fillRect/>
          </a:stretch>
        </p:blipFill>
        <p:spPr>
          <a:xfrm rot="21422484">
            <a:off x="2187248" y="3715022"/>
            <a:ext cx="4101537" cy="1098768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1701052" y="1149146"/>
            <a:ext cx="4865434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ea"/>
                <a:ea typeface="+mj-ea"/>
              </a:rPr>
              <a:t>小学题帮提升拓展课件</a:t>
            </a:r>
            <a:endParaRPr lang="zh-CN" altLang="en-US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j-ea"/>
              <a:ea typeface="+mj-ea"/>
            </a:endParaRPr>
          </a:p>
        </p:txBody>
      </p:sp>
      <p:pic>
        <p:nvPicPr>
          <p:cNvPr id="25" name="沈芯羽-幸福大魔咒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xmlns="" r:embed="rId8"/>
              </p:ext>
            </p:extLst>
          </p:nvPr>
        </p:nvPicPr>
        <p:blipFill>
          <a:blip r:embed="rId9" cstate="print"/>
          <a:stretch>
            <a:fillRect/>
          </a:stretch>
        </p:blipFill>
        <p:spPr>
          <a:xfrm>
            <a:off x="9841507" y="-1295400"/>
            <a:ext cx="609600" cy="609600"/>
          </a:xfrm>
          <a:prstGeom prst="rect">
            <a:avLst/>
          </a:prstGeom>
        </p:spPr>
      </p:pic>
      <p:sp>
        <p:nvSpPr>
          <p:cNvPr id="27" name="文本框 22"/>
          <p:cNvSpPr txBox="1"/>
          <p:nvPr/>
        </p:nvSpPr>
        <p:spPr>
          <a:xfrm>
            <a:off x="2471878" y="2310076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latin typeface="+mj-ea"/>
                <a:ea typeface="+mj-ea"/>
              </a:rPr>
              <a:t>人教版四年级下</a:t>
            </a:r>
            <a:endParaRPr lang="zh-CN" altLang="en-US" sz="3600" b="1" dirty="0">
              <a:latin typeface="+mj-ea"/>
              <a:ea typeface="+mj-ea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6939" y="3916561"/>
            <a:ext cx="888143" cy="1075904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6" dur="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3.7037E-7 L -0.13767 0.10926 L -0.27552 -0.00185 L -0.40035 0.1 L -0.52031 0.00185 L -0.6526 0.1037 L -0.78594 0.00926 L -0.92465 0.10556 " pathEditMode="relative" rAng="0" ptsTypes="AAAAAAAA">
                                      <p:cBhvr>
                                        <p:cTn id="24" dur="6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233" y="537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000"/>
                            </p:stCondLst>
                            <p:childTnLst>
                              <p:par>
                                <p:cTn id="9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000"/>
                            </p:stCondLst>
                            <p:childTnLst>
                              <p:par>
                                <p:cTn id="9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000"/>
                            </p:stCondLst>
                            <p:childTnLst>
                              <p:par>
                                <p:cTn id="9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100">
                <p:cTn id="10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video>
          </p:childTnLst>
        </p:cTn>
      </p:par>
    </p:tnLst>
    <p:bldLst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/>
      <p:bldP spid="2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957892" y="1772306"/>
            <a:ext cx="5335115" cy="7155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2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课时　小数加减混合运算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679209" y="1616362"/>
            <a:ext cx="492443" cy="111825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eaVert" wrap="none">
            <a:spAutoFit/>
          </a:bodyPr>
          <a:lstStyle/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脱式计算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335680" y="822908"/>
            <a:ext cx="72321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计算下面各题。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(1)5.3+3.78-2.65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(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2)30-(2.05+0.97)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sp>
        <p:nvSpPr>
          <p:cNvPr id="12" name="TextBox 7"/>
          <p:cNvSpPr txBox="1"/>
          <p:nvPr/>
        </p:nvSpPr>
        <p:spPr>
          <a:xfrm>
            <a:off x="1430852" y="1870439"/>
            <a:ext cx="2657055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=9.08-2.65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30852" y="2506933"/>
            <a:ext cx="2657055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=6.43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7"/>
          <p:cNvSpPr txBox="1"/>
          <p:nvPr/>
        </p:nvSpPr>
        <p:spPr>
          <a:xfrm>
            <a:off x="4918123" y="1928709"/>
            <a:ext cx="2657055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=30-3.02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18123" y="2565203"/>
            <a:ext cx="2657055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=26.98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5" grpId="0"/>
      <p:bldP spid="12" grpId="0"/>
      <p:bldP spid="8" grpId="0"/>
      <p:bldP spid="11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335680" y="822908"/>
            <a:ext cx="72321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计算下面各题。 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(3)17.6+5.74-8.32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(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4)101-(76.2-57.3)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sp>
        <p:nvSpPr>
          <p:cNvPr id="12" name="TextBox 7"/>
          <p:cNvSpPr txBox="1"/>
          <p:nvPr/>
        </p:nvSpPr>
        <p:spPr>
          <a:xfrm>
            <a:off x="1430852" y="1870439"/>
            <a:ext cx="2657055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=23.34-8.32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30852" y="2506933"/>
            <a:ext cx="2657055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15.02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7"/>
          <p:cNvSpPr txBox="1"/>
          <p:nvPr/>
        </p:nvSpPr>
        <p:spPr>
          <a:xfrm>
            <a:off x="4918123" y="1928709"/>
            <a:ext cx="2657055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=101-18.9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18123" y="2565203"/>
            <a:ext cx="2657055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=82.1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2" grpId="0"/>
      <p:bldP spid="8" grpId="0"/>
      <p:bldP spid="11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376933" y="1840172"/>
            <a:ext cx="492443" cy="111825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eaVert" wrap="none">
            <a:spAutoFit/>
          </a:bodyPr>
          <a:lstStyle/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解决问题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185901" y="935642"/>
            <a:ext cx="748745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在一次跳远比赛中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琪琪跳了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3.06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乐乐比琪琪少跳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0.18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浩浩比乐乐多跳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0.32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米。他们三人谁跳得最远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跳了多少米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sp>
        <p:nvSpPr>
          <p:cNvPr id="16" name="TextBox 7"/>
          <p:cNvSpPr txBox="1"/>
          <p:nvPr/>
        </p:nvSpPr>
        <p:spPr>
          <a:xfrm>
            <a:off x="2962836" y="2195194"/>
            <a:ext cx="4975412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乐乐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:3.06-0.18=2.88(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</p:txBody>
      </p:sp>
      <p:sp>
        <p:nvSpPr>
          <p:cNvPr id="18" name="TextBox 7"/>
          <p:cNvSpPr txBox="1"/>
          <p:nvPr/>
        </p:nvSpPr>
        <p:spPr>
          <a:xfrm>
            <a:off x="2962836" y="2864147"/>
            <a:ext cx="4975412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浩浩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:2.88+0.32=3.2(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</p:txBody>
      </p:sp>
      <p:sp>
        <p:nvSpPr>
          <p:cNvPr id="11" name="TextBox 7"/>
          <p:cNvSpPr txBox="1"/>
          <p:nvPr/>
        </p:nvSpPr>
        <p:spPr>
          <a:xfrm>
            <a:off x="2962836" y="3515788"/>
            <a:ext cx="4975412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3.2&gt;3.06&gt;2.88</a:t>
            </a:r>
          </a:p>
        </p:txBody>
      </p:sp>
      <p:sp>
        <p:nvSpPr>
          <p:cNvPr id="12" name="TextBox 7"/>
          <p:cNvSpPr txBox="1"/>
          <p:nvPr/>
        </p:nvSpPr>
        <p:spPr>
          <a:xfrm>
            <a:off x="2962836" y="4167429"/>
            <a:ext cx="4975412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浩浩跳得最远。跳了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3.2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5" grpId="0"/>
      <p:bldP spid="16" grpId="0"/>
      <p:bldP spid="18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59156" y="1541369"/>
            <a:ext cx="3771900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743623" y="1018166"/>
            <a:ext cx="7351507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下面是妈妈在超市购物的小票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请帮她补充完整。</a:t>
            </a:r>
          </a:p>
        </p:txBody>
      </p:sp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3807726" y="3239705"/>
            <a:ext cx="13021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26.50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628431" y="3921023"/>
            <a:ext cx="13021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3.50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87643" y="-832933"/>
            <a:ext cx="2143021" cy="377089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6751"/>
          <a:stretch>
            <a:fillRect/>
          </a:stretch>
        </p:blipFill>
        <p:spPr>
          <a:xfrm>
            <a:off x="0" y="2105025"/>
            <a:ext cx="9144000" cy="303847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9148" b="13737"/>
          <a:stretch>
            <a:fillRect/>
          </a:stretch>
        </p:blipFill>
        <p:spPr>
          <a:xfrm rot="21422484">
            <a:off x="687369" y="3688709"/>
            <a:ext cx="4101537" cy="1098768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2737568" y="2040299"/>
            <a:ext cx="2060229" cy="660618"/>
            <a:chOff x="1867422" y="2146314"/>
            <a:chExt cx="2060229" cy="660618"/>
          </a:xfrm>
        </p:grpSpPr>
        <p:sp>
          <p:nvSpPr>
            <p:cNvPr id="23" name="文本框 22"/>
            <p:cNvSpPr txBox="1"/>
            <p:nvPr/>
          </p:nvSpPr>
          <p:spPr>
            <a:xfrm>
              <a:off x="1896326" y="2148675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 smtClean="0">
                  <a:ln w="85725">
                    <a:solidFill>
                      <a:schemeClr val="accent2">
                        <a:lumMod val="50000"/>
                      </a:schemeClr>
                    </a:solidFill>
                  </a:ln>
                  <a:solidFill>
                    <a:schemeClr val="accent2">
                      <a:lumMod val="75000"/>
                    </a:schemeClr>
                  </a:solidFill>
                </a:rPr>
                <a:t>谢谢观赏</a:t>
              </a:r>
              <a:endParaRPr lang="zh-CN" altLang="en-US" sz="3600" dirty="0">
                <a:ln w="85725"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886801" y="2146314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 smtClean="0">
                  <a:ln w="0">
                    <a:noFill/>
                  </a:ln>
                  <a:solidFill>
                    <a:schemeClr val="bg1"/>
                  </a:solidFill>
                </a:rPr>
                <a:t>谢谢观赏</a:t>
              </a:r>
              <a:endParaRPr lang="zh-CN" altLang="en-US" sz="3600" dirty="0">
                <a:ln w="0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867422" y="2160601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 smtClean="0">
                  <a:blipFill>
                    <a:blip r:embed="rId6"/>
                    <a:stretch>
                      <a:fillRect/>
                    </a:stretch>
                  </a:blipFill>
                </a:rPr>
                <a:t>谢谢观赏</a:t>
              </a:r>
              <a:endParaRPr lang="zh-CN" altLang="en-US" sz="3600" b="1" dirty="0">
                <a:blipFill>
                  <a:blip r:embed="rId6"/>
                  <a:stretch>
                    <a:fillRect/>
                  </a:stretch>
                </a:blip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3.7037E-7 L -0.13767 0.10926 L -0.27552 -0.00185 L -0.40035 0.1 L -0.52031 0.00185 L -0.6526 0.1037 L -0.78594 0.00926 L -0.92465 0.10556 " pathEditMode="relative" rAng="0" ptsTypes="AAAAAAAA">
                                      <p:cBhvr>
                                        <p:cTn id="21" dur="6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233" y="537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3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49" presetClass="entr" presetSubtype="0" decel="10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0" presetClass="entr" presetSubtype="0" decel="10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DFPOP1-W9"/>
        <a:ea typeface="华康少女文字W5"/>
        <a:cs typeface=""/>
      </a:majorFont>
      <a:minorFont>
        <a:latin typeface="DFPOP1-W9"/>
        <a:ea typeface="华康少女文字W5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90</TotalTime>
  <Words>169</Words>
  <Application>WPS 演示</Application>
  <PresentationFormat>全屏显示(16:9)</PresentationFormat>
  <Paragraphs>35</Paragraphs>
  <Slides>7</Slides>
  <Notes>7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5" baseType="lpstr">
      <vt:lpstr>Arial</vt:lpstr>
      <vt:lpstr>宋体</vt:lpstr>
      <vt:lpstr>DFPOP1-W9</vt:lpstr>
      <vt:lpstr>华康少女文字W5</vt:lpstr>
      <vt:lpstr>楷体</vt:lpstr>
      <vt:lpstr>微软雅黑</vt:lpstr>
      <vt:lpstr>Calibri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</vt:vector>
  </TitlesOfParts>
  <Company>Users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lenovop</cp:lastModifiedBy>
  <cp:revision>171</cp:revision>
  <dcterms:created xsi:type="dcterms:W3CDTF">2015-12-05T09:26:00Z</dcterms:created>
  <dcterms:modified xsi:type="dcterms:W3CDTF">2019-11-06T06:04:51Z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